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2" r:id="rId2"/>
    <p:sldId id="285" r:id="rId3"/>
    <p:sldId id="294" r:id="rId4"/>
    <p:sldId id="283" r:id="rId5"/>
    <p:sldId id="286" r:id="rId6"/>
    <p:sldId id="305" r:id="rId7"/>
    <p:sldId id="287" r:id="rId8"/>
    <p:sldId id="299" r:id="rId9"/>
    <p:sldId id="289" r:id="rId10"/>
    <p:sldId id="296" r:id="rId11"/>
    <p:sldId id="279" r:id="rId12"/>
    <p:sldId id="304" r:id="rId13"/>
    <p:sldId id="303" r:id="rId14"/>
    <p:sldId id="297" r:id="rId15"/>
    <p:sldId id="302" r:id="rId16"/>
    <p:sldId id="290" r:id="rId17"/>
    <p:sldId id="292" r:id="rId18"/>
    <p:sldId id="3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730" autoAdjust="0"/>
  </p:normalViewPr>
  <p:slideViewPr>
    <p:cSldViewPr snapToGrid="0">
      <p:cViewPr>
        <p:scale>
          <a:sx n="66" d="100"/>
          <a:sy n="66" d="100"/>
        </p:scale>
        <p:origin x="1579" y="3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57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3E68E-9B88-4DB5-BADA-D5AB9607083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AA766-79CA-47E4-9E45-0D897C7C3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9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640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02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78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30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https://towardsdatascience.com/attention-in-neural-networks-e66920838742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6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https://www.youtube.com/watch?v=Bmx2S1dSAV0&amp;list=PL1Kb3QTCLIVtyOuMgyVgT-OeW0PYXl3j5&amp;index=12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077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모델은 거의 모든 설정에서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무작위 추측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기준선을 크게 능가합니다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모델이 이러한 시간 연속 이미지에서 의미 있는 인과 관계 지식을 추출하는 방법을 학습할 수 있고 시각적 신호에서 학습 인과 관계 지식이 현재 미래의 인과관계 지식을 얻기 위한 텍스트 기반 접근에 대한 좋은 보완이 될 수 있음을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정보의 도움으로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실험 설정에서 기준선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없음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능가합니다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컨텍스트의 중요성을 증명하고 일부 인과 관계는 특정 컨텍스트에서만 의미가 있다는 이전 관찰과 일치합니다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'No Attention'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모델보다 훨씬 우수한 성능을 보여 물체 감지 모듈에 의해 도입된 노이즈의 영향과 제안된 교차 주의 모듈의 효율성을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 텍스트 표현과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표현이 서로 완벽하게 일치하지 않을 수 있는 서로 다른 의미 공간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하나는 언어 및 하나는 비전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 벡터라는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4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https://www.youtube.com/watch?v=Bmx2S1dSAV0&amp;list=PL1Kb3QTCLIVtyOuMgyVgT-OeW0PYXl3j5&amp;index=12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3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Paper author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r>
              <a:rPr lang="en-US" altLang="ko-KR" dirty="0"/>
              <a:t> https://github.com/kelvinxu/arctic-captions/blob/master/capgen.py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1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0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게이트</a:t>
            </a:r>
            <a:endParaRPr lang="en-US" altLang="ko-KR" dirty="0"/>
          </a:p>
          <a:p>
            <a:r>
              <a:rPr lang="ko-KR" altLang="en-US" dirty="0"/>
              <a:t>이전의 기억 셀에서 </a:t>
            </a:r>
            <a:r>
              <a:rPr lang="ko-KR" altLang="en-US" dirty="0" err="1"/>
              <a:t>필요없는</a:t>
            </a:r>
            <a:r>
              <a:rPr lang="ko-KR" altLang="en-US" dirty="0"/>
              <a:t> 부분 제거 </a:t>
            </a:r>
            <a:r>
              <a:rPr lang="en-US" altLang="ko-KR" dirty="0"/>
              <a:t>+ </a:t>
            </a:r>
            <a:r>
              <a:rPr lang="ko-KR" altLang="en-US" dirty="0"/>
              <a:t>새로운 내용 추가 </a:t>
            </a:r>
            <a:r>
              <a:rPr lang="en-US" altLang="ko-KR" dirty="0"/>
              <a:t>= </a:t>
            </a:r>
            <a:r>
              <a:rPr lang="ko-KR" altLang="en-US" dirty="0"/>
              <a:t>갱신 기억 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2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82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https://jhui.github.io/2017/03/15/Soft-and-hard-attention/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1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Mean ?? Sum </a:t>
            </a:r>
            <a:r>
              <a:rPr lang="ko-KR" altLang="en-US" dirty="0"/>
              <a:t>아니고 </a:t>
            </a:r>
            <a:r>
              <a:rPr lang="en-US" altLang="ko-KR" dirty="0"/>
              <a:t>..? sigma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5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B2F0E-93A2-45F2-9652-2E5E9CAFA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BF4DE-E76C-4577-9F10-2EA714240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ECEEF-B677-4526-AA21-38D84BD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24485-37D6-4A4E-B3C2-55E690D391A0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49AC6-4050-40DE-AD75-8BD6A12A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B8FB0-769F-4694-8320-0EA33792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2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DB84-4421-4F8D-96EE-C04285F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3E2577-26B4-4428-9268-21102FEE9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D1914-5DA9-446F-BBC8-A860E9BB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5B5-1D12-4CA6-88BA-3982FCF342B2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2C1AE-87B1-4252-9A16-2B990909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EDFE7-8B09-4B79-8C97-F49CD13E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1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BC46F3-F6BE-4892-AA29-B200E33E1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EE949-FC10-4CA4-B2AB-8EF5107F1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769DA-6BF5-459E-B9E1-F442FF64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76F9-D66F-4450-8B0D-7B53B1CAD061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5345C-42AF-48A2-8BC1-00C92DD6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9793E-F830-4B72-8277-207573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ED82-BD8C-4DB5-BBF5-EE131F08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E72A4-DC2B-4022-9855-E0633276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D660-8BCF-4199-BDA6-8F9CD71D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0924-3D40-475B-A14E-A89456D8CB0D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F087-F0C0-44E9-89B1-2F1F5313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882A5-0E4D-4554-86F7-0DA33ED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96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EDCA0-FA35-4E9F-9D2D-5542B724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0AFC4-CA76-40F1-B687-97739B859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03AFE-5357-4F54-9E62-757A8FE8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1DA4-6E68-43A7-BA9A-44AAD2A570A2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11E24-04A8-4807-B6EB-1A81A37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7A42-6CF7-4E1D-9707-477B401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6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0C814-DC74-46CD-B32E-AC490DD8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E945D-2F59-4658-819C-5BEDB4829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894-4CD7-4489-985C-FF757BDC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D498F8-421B-4D19-8198-9D9A8673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EF-7488-4688-B47B-499D7661BB9A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1381A-9BE3-49E7-9484-0399518D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85BDD-DB05-46ED-9D44-3D6EA098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5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F3F82-4E98-4965-8EAA-46CD3FAA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1687C-7C26-4FF5-B5A6-2C1458091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1B9DA-E712-45ED-B43B-A421BF469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761CD1-BED3-426D-A8F9-473F390FA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06CE72-E515-4D65-8812-80FAD506B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7773C0-FE2E-436E-BF24-EB850426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DCBC-07E3-4F51-A8B0-7DDB83A3B59C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7E49BF-C128-4BA2-BA16-7CA0ECAC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83022-8F50-45B1-801F-5D990546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2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4349-DC8E-49EE-89DD-B5A65FF1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16113-417B-42FA-8071-84F0F4E2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2A87-66B2-4830-AD9F-DE65303EA9D0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FC230B-2710-43B9-925A-BC449CF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6B8B8-A848-4A6D-80CB-F18E165A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4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3621FF-B96D-49F6-AB38-994F3A8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DA32-DAFA-4ECD-8F80-B4DE9A5BE697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C948-6517-4B7C-A486-B0B17374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35DA4-5F28-4787-8FEC-3363D83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7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4963-54D8-4F33-9C71-965CF83D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E2702-9782-4961-A003-4577A54B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0776A-63BB-4F77-986E-D26C95459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794D8C-2D24-4728-A255-9ACAC9D1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3E3D-B19B-4A86-A742-753C828A8F1C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FC8CF1-BC66-47A4-9D78-C142D828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77D9E-91A2-4349-A1BA-5DA96D0F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8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B3BB-D01B-4DB3-B495-68A55127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A3883-CE6F-4C80-80B8-2B348DB65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D8F75-A04D-4554-A295-FC62C2E8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89F798-FA2B-420F-8AC4-B03D47D2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2AEA-E495-403A-8773-B058821D500F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1B53F-817E-4418-92FE-BAAFA07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AC4D39-D1AB-4F19-A6AB-DD6879A5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0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B28FF-579D-4AA8-B394-627DFDB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BE9D1-7740-4BEF-AC30-C40AB8B71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D7C5F-879F-475A-9017-72E53BBD9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A275-37EC-4747-8BBB-86137B98CC85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5C1D0-3CFD-4EF7-AB57-C430185C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927A4-FEC9-4E8D-95BE-7AA4737F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5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deepimagesent/caption_datasets.zi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681FF38-5CE6-4F1E-A332-476781CE030D}"/>
              </a:ext>
            </a:extLst>
          </p:cNvPr>
          <p:cNvGrpSpPr/>
          <p:nvPr/>
        </p:nvGrpSpPr>
        <p:grpSpPr>
          <a:xfrm>
            <a:off x="0" y="3016134"/>
            <a:ext cx="12192000" cy="825731"/>
            <a:chOff x="0" y="3016134"/>
            <a:chExt cx="12192000" cy="8257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2AE0A1-5F92-478A-A843-443E581BDF91}"/>
                </a:ext>
              </a:extLst>
            </p:cNvPr>
            <p:cNvSpPr/>
            <p:nvPr/>
          </p:nvSpPr>
          <p:spPr>
            <a:xfrm>
              <a:off x="0" y="3016134"/>
              <a:ext cx="12192000" cy="8257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51EDA1-7052-4FC5-90E8-A7950631D08D}"/>
                </a:ext>
              </a:extLst>
            </p:cNvPr>
            <p:cNvSpPr txBox="1"/>
            <p:nvPr/>
          </p:nvSpPr>
          <p:spPr>
            <a:xfrm>
              <a:off x="3980565" y="3167389"/>
              <a:ext cx="368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/>
                <a:t>Week5</a:t>
              </a:r>
              <a:r>
                <a:rPr lang="ko-KR" altLang="en-US" sz="2800"/>
                <a:t> </a:t>
              </a:r>
              <a:endParaRPr lang="ko-KR" altLang="en-US" sz="2800" dirty="0"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7F66DD9-7A35-4C04-A46E-98F7DCD3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1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6691406" y="278868"/>
            <a:ext cx="11782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gate = </a:t>
            </a:r>
            <a:r>
              <a:rPr lang="en-US" altLang="ko-KR" sz="800" dirty="0" err="1"/>
              <a:t>self.sigmoid</a:t>
            </a:r>
            <a:r>
              <a:rPr lang="en-US" altLang="ko-KR" sz="800" dirty="0"/>
              <a:t>(</a:t>
            </a:r>
            <a:r>
              <a:rPr lang="en-US" altLang="ko-KR" sz="800" dirty="0" err="1"/>
              <a:t>self.f_beta</a:t>
            </a:r>
            <a:r>
              <a:rPr lang="en-US" altLang="ko-KR" sz="800" dirty="0"/>
              <a:t>(h[:</a:t>
            </a:r>
            <a:r>
              <a:rPr lang="en-US" altLang="ko-KR" sz="800" dirty="0" err="1"/>
              <a:t>batch_size_t</a:t>
            </a:r>
            <a:r>
              <a:rPr lang="en-US" altLang="ko-KR" sz="800" dirty="0"/>
              <a:t>]))  # gating scalar, (</a:t>
            </a:r>
            <a:r>
              <a:rPr lang="en-US" altLang="ko-KR" sz="800" dirty="0" err="1"/>
              <a:t>batch_size_t</a:t>
            </a:r>
            <a:r>
              <a:rPr lang="en-US" altLang="ko-KR" sz="800" dirty="0"/>
              <a:t>, </a:t>
            </a:r>
            <a:r>
              <a:rPr lang="en-US" altLang="ko-KR" sz="800" dirty="0" err="1"/>
              <a:t>encoder_dim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534615"/>
            <a:ext cx="11782163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 attention : </a:t>
            </a:r>
            <a:r>
              <a:rPr lang="en-US" altLang="ko-KR" sz="1600" dirty="0"/>
              <a:t>hard attention</a:t>
            </a:r>
            <a:r>
              <a:rPr lang="ko-KR" altLang="en-US" sz="1600" dirty="0"/>
              <a:t>과 달리 </a:t>
            </a:r>
            <a:r>
              <a:rPr lang="en-US" altLang="ko-KR" sz="1600" dirty="0">
                <a:latin typeface="맑은 고딕" panose="020B0503020000020004" pitchFamily="50" charset="-127"/>
              </a:rPr>
              <a:t>feature vector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중 하나의 위치만</a:t>
            </a:r>
            <a:r>
              <a:rPr lang="ko-KR" altLang="en-US" sz="1600" dirty="0"/>
              <a:t> 고르지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어느 것을 얼만큼 사용할 것인지 비율로 고려</a:t>
            </a:r>
            <a:r>
              <a:rPr lang="en-US" altLang="ko-KR" sz="1600" dirty="0"/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-&gt; </a:t>
            </a:r>
            <a:r>
              <a:rPr lang="en-US" altLang="ko-KR" sz="1600" dirty="0"/>
              <a:t>sampling</a:t>
            </a:r>
            <a:r>
              <a:rPr lang="ko-KR" altLang="en-US" sz="1600" dirty="0"/>
              <a:t>하지 않아도 되고</a:t>
            </a:r>
            <a:r>
              <a:rPr lang="en-US" altLang="ko-KR" sz="1600" dirty="0"/>
              <a:t>, end-to-end</a:t>
            </a:r>
            <a:r>
              <a:rPr lang="ko-KR" altLang="en-US" sz="1600" dirty="0"/>
              <a:t>로 학습 가능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이미지 모든 </a:t>
            </a:r>
            <a:r>
              <a:rPr lang="en-US" altLang="ko-KR" sz="1600" dirty="0">
                <a:latin typeface="맑은 고딕" panose="020B0503020000020004" pitchFamily="50" charset="-127"/>
              </a:rPr>
              <a:t>position</a:t>
            </a:r>
            <a:r>
              <a:rPr lang="ko-KR" altLang="en-US" sz="1600" dirty="0">
                <a:latin typeface="맑은 고딕" panose="020B0503020000020004" pitchFamily="50" charset="-127"/>
              </a:rPr>
              <a:t>이 동일한 중요도로 기여할 수 있도록 유도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Loss function</a:t>
            </a:r>
          </a:p>
          <a:p>
            <a:pPr lvl="1">
              <a:lnSpc>
                <a:spcPct val="150000"/>
              </a:lnSpc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Penalized Negative log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likeilhood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94E5C9-1B6E-4888-AF93-C6FD02E8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4031" r="8687" b="11812"/>
          <a:stretch/>
        </p:blipFill>
        <p:spPr>
          <a:xfrm>
            <a:off x="9265666" y="1410490"/>
            <a:ext cx="2633307" cy="792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414B4-4F3A-42A9-8236-D0D09366F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39" y="3215606"/>
            <a:ext cx="3667193" cy="7206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7A421D-D1F2-4E1C-A090-A572342E0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760" y="-7099"/>
            <a:ext cx="1492640" cy="713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6AD72-1698-464A-A525-0A1E55BC31B7}"/>
              </a:ext>
            </a:extLst>
          </p:cNvPr>
          <p:cNvSpPr txBox="1"/>
          <p:nvPr/>
        </p:nvSpPr>
        <p:spPr>
          <a:xfrm>
            <a:off x="7036681" y="3681252"/>
            <a:ext cx="56355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Soft : </a:t>
            </a:r>
          </a:p>
          <a:p>
            <a:r>
              <a:rPr lang="en-US" altLang="ko-KR" sz="900" dirty="0"/>
              <a:t>att1 = </a:t>
            </a:r>
            <a:r>
              <a:rPr lang="en-US" altLang="ko-KR" sz="900" dirty="0" err="1"/>
              <a:t>self.encoder_att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encoder_out</a:t>
            </a:r>
            <a:r>
              <a:rPr lang="en-US" altLang="ko-KR" sz="900" dirty="0"/>
              <a:t>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num_pixels</a:t>
            </a:r>
            <a:r>
              <a:rPr lang="en-US" altLang="ko-KR" sz="900" dirty="0"/>
              <a:t>, </a:t>
            </a:r>
            <a:r>
              <a:rPr lang="en-US" altLang="ko-KR" sz="900" dirty="0" err="1"/>
              <a:t>attention_dim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/>
              <a:t>att2 = </a:t>
            </a:r>
            <a:r>
              <a:rPr lang="en-US" altLang="ko-KR" sz="900" dirty="0" err="1"/>
              <a:t>self.decoder_att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decoder_hidden</a:t>
            </a:r>
            <a:r>
              <a:rPr lang="en-US" altLang="ko-KR" sz="900" dirty="0"/>
              <a:t>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attention_dim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 err="1"/>
              <a:t>att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self.full_att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self.relu</a:t>
            </a:r>
            <a:r>
              <a:rPr lang="en-US" altLang="ko-KR" sz="900" dirty="0"/>
              <a:t>(att1 + att2.unsqueeze(1))).squeeze(2)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num_pixels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/>
              <a:t>alpha = </a:t>
            </a:r>
            <a:r>
              <a:rPr lang="en-US" altLang="ko-KR" sz="900" dirty="0" err="1"/>
              <a:t>self.softmax</a:t>
            </a:r>
            <a:r>
              <a:rPr lang="en-US" altLang="ko-KR" sz="900" dirty="0"/>
              <a:t>(</a:t>
            </a:r>
            <a:r>
              <a:rPr lang="en-US" altLang="ko-KR" sz="900" dirty="0" err="1"/>
              <a:t>att</a:t>
            </a:r>
            <a:r>
              <a:rPr lang="en-US" altLang="ko-KR" sz="900" dirty="0"/>
              <a:t>) 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97A75-626E-4C57-B22C-B2AE578E4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303" y="115353"/>
            <a:ext cx="784343" cy="5950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50F09E-34CD-4686-8F2A-3E84483E2444}"/>
              </a:ext>
            </a:extLst>
          </p:cNvPr>
          <p:cNvSpPr/>
          <p:nvPr/>
        </p:nvSpPr>
        <p:spPr>
          <a:xfrm>
            <a:off x="703949" y="2775479"/>
            <a:ext cx="5418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/>
              <a:t>loss</a:t>
            </a:r>
            <a:r>
              <a:rPr lang="ko-KR" altLang="en-US" sz="1600" dirty="0"/>
              <a:t> += </a:t>
            </a:r>
            <a:r>
              <a:rPr lang="ko-KR" altLang="en-US" sz="1600" dirty="0" err="1"/>
              <a:t>alpha_c</a:t>
            </a:r>
            <a:r>
              <a:rPr lang="ko-KR" altLang="en-US" sz="1600" dirty="0"/>
              <a:t> * ((1. - </a:t>
            </a:r>
            <a:r>
              <a:rPr lang="ko-KR" altLang="en-US" sz="1600" dirty="0" err="1"/>
              <a:t>alphas.sum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dim</a:t>
            </a:r>
            <a:r>
              <a:rPr lang="ko-KR" altLang="en-US" sz="1600" dirty="0"/>
              <a:t>=1)) ** 2).</a:t>
            </a:r>
            <a:r>
              <a:rPr lang="ko-KR" altLang="en-US" sz="1600" dirty="0" err="1"/>
              <a:t>mean</a:t>
            </a:r>
            <a:r>
              <a:rPr lang="ko-KR" altLang="en-US" sz="1600" dirty="0"/>
              <a:t>()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939A95-1E7C-46D2-A7E1-F69FC5AB1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63" y="4513106"/>
            <a:ext cx="1585866" cy="12137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E0B46C-B3A9-42DB-96AB-CED9032FAE4F}"/>
              </a:ext>
            </a:extLst>
          </p:cNvPr>
          <p:cNvSpPr/>
          <p:nvPr/>
        </p:nvSpPr>
        <p:spPr>
          <a:xfrm>
            <a:off x="2345520" y="4750635"/>
            <a:ext cx="45065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h</a:t>
            </a:r>
            <a:r>
              <a:rPr lang="ko-KR" altLang="en-US" sz="900" dirty="0"/>
              <a:t>, c = </a:t>
            </a:r>
            <a:r>
              <a:rPr lang="ko-KR" altLang="en-US" sz="900" dirty="0" err="1"/>
              <a:t>self.decode_step</a:t>
            </a:r>
            <a:r>
              <a:rPr lang="ko-KR" altLang="en-US" sz="900" dirty="0"/>
              <a:t>(</a:t>
            </a:r>
            <a:endParaRPr lang="en-US" altLang="ko-KR" sz="900" dirty="0"/>
          </a:p>
          <a:p>
            <a:r>
              <a:rPr lang="ko-KR" altLang="en-US" sz="900" dirty="0" err="1"/>
              <a:t>torch.cat</a:t>
            </a:r>
            <a:r>
              <a:rPr lang="ko-KR" altLang="en-US" sz="900" dirty="0"/>
              <a:t>([</a:t>
            </a:r>
            <a:r>
              <a:rPr lang="ko-KR" altLang="en-US" sz="900" dirty="0" err="1"/>
              <a:t>embeddings</a:t>
            </a:r>
            <a:r>
              <a:rPr lang="ko-KR" altLang="en-US" sz="900" dirty="0"/>
              <a:t>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, </a:t>
            </a:r>
            <a:r>
              <a:rPr lang="ko-KR" altLang="en-US" sz="900" dirty="0" err="1"/>
              <a:t>t</a:t>
            </a:r>
            <a:r>
              <a:rPr lang="ko-KR" altLang="en-US" sz="900" dirty="0"/>
              <a:t>, :], </a:t>
            </a:r>
            <a:r>
              <a:rPr lang="ko-KR" altLang="en-US" sz="900" dirty="0" err="1"/>
              <a:t>attention_weighted_encoding</a:t>
            </a:r>
            <a:r>
              <a:rPr lang="ko-KR" altLang="en-US" sz="900" dirty="0"/>
              <a:t>], </a:t>
            </a:r>
            <a:r>
              <a:rPr lang="ko-KR" altLang="en-US" sz="900" dirty="0" err="1"/>
              <a:t>dim</a:t>
            </a:r>
            <a:r>
              <a:rPr lang="ko-KR" altLang="en-US" sz="900" dirty="0"/>
              <a:t>=1),               </a:t>
            </a:r>
            <a:endParaRPr lang="en-US" altLang="ko-KR" sz="900" dirty="0"/>
          </a:p>
          <a:p>
            <a:r>
              <a:rPr lang="ko-KR" altLang="en-US" sz="900" dirty="0"/>
              <a:t> (</a:t>
            </a:r>
            <a:r>
              <a:rPr lang="ko-KR" altLang="en-US" sz="900" dirty="0" err="1"/>
              <a:t>h</a:t>
            </a:r>
            <a:r>
              <a:rPr lang="ko-KR" altLang="en-US" sz="900" dirty="0"/>
              <a:t>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], c[: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]))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AE6850-FDFD-4D31-A89B-7F27F5461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474" y="5896628"/>
            <a:ext cx="4121253" cy="4267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D1685A-01CB-4222-8C0C-C589B7270FED}"/>
              </a:ext>
            </a:extLst>
          </p:cNvPr>
          <p:cNvSpPr/>
          <p:nvPr/>
        </p:nvSpPr>
        <p:spPr>
          <a:xfrm>
            <a:off x="7907021" y="5970628"/>
            <a:ext cx="33993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 </a:t>
            </a:r>
            <a:r>
              <a:rPr lang="ko-KR" altLang="en-US" sz="900" dirty="0" err="1"/>
              <a:t>preds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self.fc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self.dropout</a:t>
            </a:r>
            <a:r>
              <a:rPr lang="ko-KR" altLang="en-US" sz="900" dirty="0"/>
              <a:t>(</a:t>
            </a:r>
            <a:r>
              <a:rPr lang="ko-KR" altLang="en-US" sz="900" dirty="0" err="1"/>
              <a:t>h</a:t>
            </a:r>
            <a:r>
              <a:rPr lang="ko-KR" altLang="en-US" sz="900" dirty="0"/>
              <a:t>))  # (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, </a:t>
            </a:r>
            <a:r>
              <a:rPr lang="ko-KR" altLang="en-US" sz="900" dirty="0" err="1"/>
              <a:t>vocab_size</a:t>
            </a:r>
            <a:r>
              <a:rPr lang="ko-KR" altLang="en-US" sz="900" dirty="0"/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805ECF8-A05B-4797-B329-658872CDE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5803" y="2623222"/>
            <a:ext cx="2126619" cy="10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D15F53-9AE2-4E02-8BF4-491924469DC9}"/>
              </a:ext>
            </a:extLst>
          </p:cNvPr>
          <p:cNvGrpSpPr/>
          <p:nvPr/>
        </p:nvGrpSpPr>
        <p:grpSpPr>
          <a:xfrm>
            <a:off x="8563187" y="1583871"/>
            <a:ext cx="3177056" cy="1751745"/>
            <a:chOff x="9278796" y="1970437"/>
            <a:chExt cx="2454234" cy="134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3E36E-0296-474D-9847-EAEDEBAC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8796" y="1970437"/>
              <a:ext cx="2454234" cy="7802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58826F-26A6-4A4E-B6CB-443F5A92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8796" y="2712674"/>
              <a:ext cx="2454234" cy="60165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8515297-A36E-40A7-9476-703EBCAC7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73" y="5727359"/>
            <a:ext cx="6913929" cy="9157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– Vision-Contextual Causal (VCC)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B06A3-6BDD-43AF-B788-0416C5CEABA2}"/>
              </a:ext>
            </a:extLst>
          </p:cNvPr>
          <p:cNvSpPr txBox="1"/>
          <p:nvPr/>
        </p:nvSpPr>
        <p:spPr>
          <a:xfrm>
            <a:off x="231340" y="1028343"/>
            <a:ext cx="9917438" cy="595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Cross Attention module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Context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개체를 사용하여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event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중요한 정보 토큰을 선택하여 노이즈의 영한을 최소화한다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0800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Context Representation : Object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event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중요도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~w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대해 모든 토큰의 평균을 취하고 결과 평균 벡터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선택된 모든 객체의 벡터 표현 세트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 : 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＇에 대한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가중치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가중치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NN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표준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계층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feed forward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신경망 계층이고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[,]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연결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-27720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Event Representation : Event token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중요도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b: 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’에 대한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가중치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-27720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Causality prediction</a:t>
            </a:r>
          </a:p>
          <a:p>
            <a:pPr marL="855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e1,e2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인과관계 확률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76754-251B-4544-8FB2-778DE75B6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35"/>
          <a:stretch/>
        </p:blipFill>
        <p:spPr>
          <a:xfrm>
            <a:off x="8023262" y="3538230"/>
            <a:ext cx="3990240" cy="15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24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D15F53-9AE2-4E02-8BF4-491924469DC9}"/>
              </a:ext>
            </a:extLst>
          </p:cNvPr>
          <p:cNvGrpSpPr/>
          <p:nvPr/>
        </p:nvGrpSpPr>
        <p:grpSpPr>
          <a:xfrm>
            <a:off x="8563187" y="1583871"/>
            <a:ext cx="3177056" cy="1751745"/>
            <a:chOff x="9278796" y="1970437"/>
            <a:chExt cx="2454234" cy="134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3E36E-0296-474D-9847-EAEDEBAC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8796" y="1970437"/>
              <a:ext cx="2454234" cy="7802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58826F-26A6-4A4E-B6CB-443F5A92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8796" y="2712674"/>
              <a:ext cx="2454234" cy="60165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– Vision-Contextual Causal (VCC)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76754-251B-4544-8FB2-778DE75B6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35"/>
          <a:stretch/>
        </p:blipFill>
        <p:spPr>
          <a:xfrm>
            <a:off x="8023262" y="3538230"/>
            <a:ext cx="3990240" cy="15422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8F017B-8CEB-4E52-B26B-54DB7AD756EF}"/>
              </a:ext>
            </a:extLst>
          </p:cNvPr>
          <p:cNvSpPr/>
          <p:nvPr/>
        </p:nvSpPr>
        <p:spPr>
          <a:xfrm>
            <a:off x="451756" y="1472564"/>
            <a:ext cx="8527143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cross_attention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, </a:t>
            </a:r>
            <a:r>
              <a:rPr lang="ko-KR" altLang="en-US" sz="900" dirty="0" err="1"/>
              <a:t>eventuality_representation</a:t>
            </a:r>
            <a:r>
              <a:rPr lang="ko-KR" altLang="en-US" sz="900" dirty="0"/>
              <a:t>, </a:t>
            </a:r>
            <a:r>
              <a:rPr lang="ko-KR" altLang="en-US" sz="900" dirty="0" err="1"/>
              <a:t>entity_representations</a:t>
            </a:r>
            <a:r>
              <a:rPr lang="ko-KR" altLang="en-US" sz="900" dirty="0"/>
              <a:t>):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number_of_words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eventuality_representation.size</a:t>
            </a:r>
            <a:r>
              <a:rPr lang="ko-KR" altLang="en-US" sz="900" dirty="0"/>
              <a:t>(0)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number_of_objects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entity_representations.size</a:t>
            </a:r>
            <a:r>
              <a:rPr lang="ko-KR" altLang="en-US" sz="900" dirty="0"/>
              <a:t>(0)</a:t>
            </a:r>
            <a:endParaRPr lang="en-US" altLang="ko-KR" sz="900" dirty="0"/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event_raw_representation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torch.mean</a:t>
            </a:r>
            <a:r>
              <a:rPr lang="ko-KR" altLang="en-US" sz="900" dirty="0"/>
              <a:t>(</a:t>
            </a:r>
            <a:r>
              <a:rPr lang="ko-KR" altLang="en-US" sz="900" dirty="0" err="1"/>
              <a:t>eventuality_representation</a:t>
            </a:r>
            <a:r>
              <a:rPr lang="ko-KR" altLang="en-US" sz="900" dirty="0"/>
              <a:t>, </a:t>
            </a:r>
            <a:r>
              <a:rPr lang="ko-KR" altLang="en-US" sz="900" dirty="0" err="1"/>
              <a:t>dim</a:t>
            </a:r>
            <a:r>
              <a:rPr lang="ko-KR" altLang="en-US" sz="900" dirty="0"/>
              <a:t>=0)  # 768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event_raw_representation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event_raw_representation.repeat</a:t>
            </a:r>
            <a:r>
              <a:rPr lang="ko-KR" altLang="en-US" sz="900" dirty="0"/>
              <a:t>(</a:t>
            </a:r>
            <a:r>
              <a:rPr lang="ko-KR" altLang="en-US" sz="900" dirty="0" err="1"/>
              <a:t>number_of_objects</a:t>
            </a:r>
            <a:r>
              <a:rPr lang="ko-KR" altLang="en-US" sz="900" dirty="0"/>
              <a:t>, 1)  # 10*768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u="sng" dirty="0" err="1"/>
              <a:t>event_attention</a:t>
            </a:r>
            <a:r>
              <a:rPr lang="ko-KR" altLang="en-US" sz="900" u="sng" dirty="0"/>
              <a:t> = </a:t>
            </a:r>
            <a:r>
              <a:rPr lang="ko-KR" altLang="en-US" sz="900" u="sng" dirty="0" err="1"/>
              <a:t>self.attention_to_entity</a:t>
            </a:r>
            <a:r>
              <a:rPr lang="ko-KR" altLang="en-US" sz="900" u="sng" dirty="0"/>
              <a:t>( </a:t>
            </a:r>
            <a:r>
              <a:rPr lang="ko-KR" altLang="en-US" sz="900" u="sng" dirty="0" err="1"/>
              <a:t>torch.cat</a:t>
            </a:r>
            <a:r>
              <a:rPr lang="ko-KR" altLang="en-US" sz="900" u="sng" dirty="0"/>
              <a:t>([</a:t>
            </a:r>
            <a:r>
              <a:rPr lang="ko-KR" altLang="en-US" sz="900" u="sng" dirty="0" err="1"/>
              <a:t>event_raw_representation</a:t>
            </a:r>
            <a:r>
              <a:rPr lang="ko-KR" altLang="en-US" sz="900" u="sng" dirty="0"/>
              <a:t>, </a:t>
            </a:r>
            <a:r>
              <a:rPr lang="ko-KR" altLang="en-US" sz="900" u="sng" dirty="0" err="1"/>
              <a:t>entity_representations</a:t>
            </a:r>
            <a:r>
              <a:rPr lang="ko-KR" altLang="en-US" sz="900" u="sng" dirty="0"/>
              <a:t>], </a:t>
            </a:r>
            <a:r>
              <a:rPr lang="ko-KR" altLang="en-US" sz="900" u="sng" dirty="0" err="1"/>
              <a:t>dim</a:t>
            </a:r>
            <a:r>
              <a:rPr lang="ko-KR" altLang="en-US" sz="900" u="sng" dirty="0"/>
              <a:t>=1))  # 10 * 1</a:t>
            </a:r>
            <a:endParaRPr lang="en-US" altLang="ko-KR" sz="900" u="sng" dirty="0"/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>
                <a:highlight>
                  <a:srgbClr val="00FF00"/>
                </a:highlight>
              </a:rPr>
              <a:t>context_representation</a:t>
            </a:r>
            <a:r>
              <a:rPr lang="ko-KR" altLang="en-US" sz="900" dirty="0">
                <a:highlight>
                  <a:srgbClr val="00FF00"/>
                </a:highlight>
              </a:rPr>
              <a:t> </a:t>
            </a:r>
            <a:r>
              <a:rPr lang="ko-KR" altLang="en-US" sz="900" dirty="0"/>
              <a:t>= </a:t>
            </a:r>
            <a:r>
              <a:rPr lang="ko-KR" altLang="en-US" sz="900" dirty="0" err="1"/>
              <a:t>torch.mean</a:t>
            </a:r>
            <a:r>
              <a:rPr lang="ko-KR" altLang="en-US" sz="900" dirty="0"/>
              <a:t>(</a:t>
            </a:r>
            <a:r>
              <a:rPr lang="ko-KR" altLang="en-US" sz="900" dirty="0" err="1"/>
              <a:t>entity_representations</a:t>
            </a:r>
            <a:r>
              <a:rPr lang="ko-KR" altLang="en-US" sz="900" dirty="0"/>
              <a:t> * </a:t>
            </a:r>
            <a:r>
              <a:rPr lang="ko-KR" altLang="en-US" sz="900" dirty="0" err="1"/>
              <a:t>event_attention.repeat</a:t>
            </a:r>
            <a:r>
              <a:rPr lang="ko-KR" altLang="en-US" sz="900" dirty="0"/>
              <a:t>(1, </a:t>
            </a:r>
            <a:r>
              <a:rPr lang="ko-KR" altLang="en-US" sz="900" dirty="0" err="1"/>
              <a:t>self.embedding_size</a:t>
            </a:r>
            <a:r>
              <a:rPr lang="ko-KR" altLang="en-US" sz="900" dirty="0"/>
              <a:t>), </a:t>
            </a:r>
            <a:r>
              <a:rPr lang="ko-KR" altLang="en-US" sz="900" dirty="0" err="1"/>
              <a:t>dim</a:t>
            </a:r>
            <a:r>
              <a:rPr lang="ko-KR" altLang="en-US" sz="900" dirty="0"/>
              <a:t>=0)  # 1 * 300</a:t>
            </a:r>
            <a:endParaRPr lang="en-US" altLang="ko-KR" sz="900" dirty="0"/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context_representation_for_attention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context_representation.repeat</a:t>
            </a:r>
            <a:r>
              <a:rPr lang="ko-KR" altLang="en-US" sz="900" dirty="0"/>
              <a:t>(</a:t>
            </a:r>
            <a:r>
              <a:rPr lang="ko-KR" altLang="en-US" sz="900" dirty="0" err="1"/>
              <a:t>number_of_words</a:t>
            </a:r>
            <a:r>
              <a:rPr lang="ko-KR" altLang="en-US" sz="900" dirty="0"/>
              <a:t>, 1)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u="sng" dirty="0" err="1"/>
              <a:t>word_attention</a:t>
            </a:r>
            <a:r>
              <a:rPr lang="ko-KR" altLang="en-US" sz="900" u="sng" dirty="0"/>
              <a:t> = </a:t>
            </a:r>
            <a:r>
              <a:rPr lang="ko-KR" altLang="en-US" sz="900" u="sng" dirty="0" err="1"/>
              <a:t>self.attention_to_word</a:t>
            </a:r>
            <a:r>
              <a:rPr lang="ko-KR" altLang="en-US" sz="900" u="sng" dirty="0"/>
              <a:t>( </a:t>
            </a:r>
            <a:r>
              <a:rPr lang="ko-KR" altLang="en-US" sz="900" u="sng" dirty="0" err="1"/>
              <a:t>torch.cat</a:t>
            </a:r>
            <a:r>
              <a:rPr lang="ko-KR" altLang="en-US" sz="900" u="sng" dirty="0"/>
              <a:t>([</a:t>
            </a:r>
            <a:r>
              <a:rPr lang="ko-KR" altLang="en-US" sz="900" u="sng" dirty="0" err="1"/>
              <a:t>eventuality_representation</a:t>
            </a:r>
            <a:r>
              <a:rPr lang="ko-KR" altLang="en-US" sz="900" u="sng" dirty="0"/>
              <a:t>, </a:t>
            </a:r>
            <a:r>
              <a:rPr lang="ko-KR" altLang="en-US" sz="900" u="sng" dirty="0" err="1"/>
              <a:t>context_representation_for_attention</a:t>
            </a:r>
            <a:r>
              <a:rPr lang="ko-KR" altLang="en-US" sz="900" u="sng" dirty="0"/>
              <a:t>], </a:t>
            </a:r>
            <a:r>
              <a:rPr lang="ko-KR" altLang="en-US" sz="900" u="sng" dirty="0" err="1"/>
              <a:t>dim</a:t>
            </a:r>
            <a:r>
              <a:rPr lang="ko-KR" altLang="en-US" sz="900" u="sng" dirty="0"/>
              <a:t>=1))  # </a:t>
            </a:r>
            <a:r>
              <a:rPr lang="ko-KR" altLang="en-US" sz="900" u="sng" dirty="0" err="1"/>
              <a:t>num_words</a:t>
            </a:r>
            <a:r>
              <a:rPr lang="ko-KR" altLang="en-US" sz="900" u="sng" dirty="0"/>
              <a:t> * 1</a:t>
            </a:r>
          </a:p>
          <a:p>
            <a:endParaRPr lang="ko-KR" altLang="en-US" sz="900" u="sng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>
                <a:highlight>
                  <a:srgbClr val="00FF00"/>
                </a:highlight>
              </a:rPr>
              <a:t>event_representation</a:t>
            </a:r>
            <a:r>
              <a:rPr lang="ko-KR" altLang="en-US" sz="900" dirty="0">
                <a:highlight>
                  <a:srgbClr val="00FF00"/>
                </a:highlight>
              </a:rPr>
              <a:t> </a:t>
            </a:r>
            <a:r>
              <a:rPr lang="ko-KR" altLang="en-US" sz="900" dirty="0"/>
              <a:t>= </a:t>
            </a:r>
            <a:r>
              <a:rPr lang="ko-KR" altLang="en-US" sz="900" dirty="0" err="1"/>
              <a:t>torch.mean</a:t>
            </a:r>
            <a:r>
              <a:rPr lang="ko-KR" altLang="en-US" sz="900" dirty="0"/>
              <a:t>(</a:t>
            </a:r>
            <a:r>
              <a:rPr lang="ko-KR" altLang="en-US" sz="900" dirty="0" err="1"/>
              <a:t>eventuality_representation</a:t>
            </a:r>
            <a:r>
              <a:rPr lang="ko-KR" altLang="en-US" sz="900" dirty="0"/>
              <a:t> * </a:t>
            </a:r>
            <a:r>
              <a:rPr lang="ko-KR" altLang="en-US" sz="900" dirty="0" err="1"/>
              <a:t>word_attention.repeat</a:t>
            </a:r>
            <a:r>
              <a:rPr lang="ko-KR" altLang="en-US" sz="900" dirty="0"/>
              <a:t>(1, 768), </a:t>
            </a:r>
            <a:r>
              <a:rPr lang="ko-KR" altLang="en-US" sz="900" dirty="0" err="1"/>
              <a:t>dim</a:t>
            </a:r>
            <a:r>
              <a:rPr lang="ko-KR" altLang="en-US" sz="900" dirty="0"/>
              <a:t>=0)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return</a:t>
            </a:r>
            <a:r>
              <a:rPr lang="ko-KR" altLang="en-US" sz="900" dirty="0"/>
              <a:t> </a:t>
            </a:r>
            <a:r>
              <a:rPr lang="ko-KR" altLang="en-US" sz="900" dirty="0" err="1"/>
              <a:t>event_representation.unsqueeze</a:t>
            </a:r>
            <a:r>
              <a:rPr lang="ko-KR" altLang="en-US" sz="900" dirty="0"/>
              <a:t>(0), </a:t>
            </a:r>
            <a:r>
              <a:rPr lang="ko-KR" altLang="en-US" sz="900" dirty="0" err="1"/>
              <a:t>context_representation.unsqueeze</a:t>
            </a:r>
            <a:r>
              <a:rPr lang="ko-KR" altLang="en-US" sz="900" dirty="0"/>
              <a:t>(0)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8D92FB-1595-4902-9F01-C218B531E53A}"/>
              </a:ext>
            </a:extLst>
          </p:cNvPr>
          <p:cNvCxnSpPr>
            <a:cxnSpLocks/>
          </p:cNvCxnSpPr>
          <p:nvPr/>
        </p:nvCxnSpPr>
        <p:spPr>
          <a:xfrm>
            <a:off x="7127591" y="2709362"/>
            <a:ext cx="1346448" cy="234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C20D9CC-6A3D-42C7-9537-4C40E63A4DB4}"/>
              </a:ext>
            </a:extLst>
          </p:cNvPr>
          <p:cNvCxnSpPr>
            <a:cxnSpLocks/>
          </p:cNvCxnSpPr>
          <p:nvPr/>
        </p:nvCxnSpPr>
        <p:spPr>
          <a:xfrm>
            <a:off x="8170333" y="3538230"/>
            <a:ext cx="304800" cy="114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204B00-49CD-49AD-B958-94888DBADD77}"/>
              </a:ext>
            </a:extLst>
          </p:cNvPr>
          <p:cNvSpPr/>
          <p:nvPr/>
        </p:nvSpPr>
        <p:spPr>
          <a:xfrm>
            <a:off x="1120739" y="4680741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 </a:t>
            </a:r>
            <a:r>
              <a:rPr lang="ko-KR" altLang="en-US" sz="900" dirty="0" err="1"/>
              <a:t>self.attention_to_word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torch.nn.Linear</a:t>
            </a:r>
            <a:r>
              <a:rPr lang="ko-KR" altLang="en-US" sz="900" dirty="0"/>
              <a:t>(768 + </a:t>
            </a:r>
            <a:r>
              <a:rPr lang="ko-KR" altLang="en-US" sz="900" dirty="0" err="1"/>
              <a:t>self.embedding_size</a:t>
            </a:r>
            <a:r>
              <a:rPr lang="ko-KR" altLang="en-US" sz="900" dirty="0"/>
              <a:t>, 1)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A406271-82BC-4E2A-8402-33FAD2B30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41" y="5348868"/>
            <a:ext cx="4213793" cy="9865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ACBCC1-68ED-45F2-846E-0DFB2A517E7B}"/>
              </a:ext>
            </a:extLst>
          </p:cNvPr>
          <p:cNvSpPr txBox="1"/>
          <p:nvPr/>
        </p:nvSpPr>
        <p:spPr>
          <a:xfrm>
            <a:off x="1024467" y="64389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Score = attention weight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1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0D91A4-205A-4C33-8CB2-6E0E9613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F37A7-F01D-4146-AD20-532C9049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59" y="539934"/>
            <a:ext cx="5390954" cy="32780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8F6CB1-AAC5-4C8C-AE18-76DDD5CC3A2F}"/>
              </a:ext>
            </a:extLst>
          </p:cNvPr>
          <p:cNvSpPr/>
          <p:nvPr/>
        </p:nvSpPr>
        <p:spPr>
          <a:xfrm>
            <a:off x="1681462" y="38180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/>
              <a:t>Deterministic soft attention model </a:t>
            </a:r>
            <a:r>
              <a:rPr lang="ko-KR" altLang="en-US" sz="900" dirty="0"/>
              <a:t>은 </a:t>
            </a:r>
            <a:r>
              <a:rPr lang="en-US" altLang="ko-KR" sz="900" dirty="0"/>
              <a:t>multilayer perceptron </a:t>
            </a:r>
            <a:r>
              <a:rPr lang="en-US" altLang="ko-KR" sz="900" dirty="0" err="1"/>
              <a:t>Ws</a:t>
            </a:r>
            <a:r>
              <a:rPr lang="en-US" altLang="ko-KR" sz="900" dirty="0"/>
              <a:t>, </a:t>
            </a:r>
            <a:r>
              <a:rPr lang="en-US" altLang="ko-KR" sz="900" dirty="0" err="1"/>
              <a:t>softmax</a:t>
            </a:r>
            <a:r>
              <a:rPr lang="en-US" altLang="ko-KR" sz="900" dirty="0"/>
              <a:t> </a:t>
            </a:r>
            <a:r>
              <a:rPr lang="ko-KR" altLang="en-US" sz="900" dirty="0"/>
              <a:t>함수 및 </a:t>
            </a:r>
            <a:r>
              <a:rPr lang="en-US" altLang="ko-KR" sz="900" dirty="0"/>
              <a:t>element-wise dot product </a:t>
            </a:r>
            <a:r>
              <a:rPr lang="ko-KR" altLang="en-US" sz="900" dirty="0"/>
              <a:t>로 구성되어 있다</a:t>
            </a:r>
            <a:r>
              <a:rPr lang="en-US" altLang="ko-KR" sz="900" dirty="0"/>
              <a:t>. Multilayer perceptron '</a:t>
            </a:r>
            <a:r>
              <a:rPr lang="en-US" altLang="ko-KR" sz="900" dirty="0" err="1"/>
              <a:t>Ws</a:t>
            </a:r>
            <a:r>
              <a:rPr lang="en-US" altLang="ko-KR" sz="900" dirty="0"/>
              <a:t>' </a:t>
            </a:r>
            <a:r>
              <a:rPr lang="ko-KR" altLang="en-US" sz="900" dirty="0"/>
              <a:t>는 </a:t>
            </a:r>
            <a:r>
              <a:rPr lang="en-US" altLang="ko-KR" sz="900" dirty="0"/>
              <a:t>feature vector set </a:t>
            </a:r>
            <a:r>
              <a:rPr lang="ko-KR" altLang="en-US" sz="900" dirty="0"/>
              <a:t>과 </a:t>
            </a:r>
            <a:r>
              <a:rPr lang="en-US" altLang="ko-KR" sz="900" dirty="0"/>
              <a:t>LSTM </a:t>
            </a:r>
            <a:r>
              <a:rPr lang="ko-KR" altLang="en-US" sz="900" dirty="0"/>
              <a:t>의 이전 시점 </a:t>
            </a:r>
            <a:r>
              <a:rPr lang="en-US" altLang="ko-KR" sz="900" dirty="0"/>
              <a:t>hidden state vector </a:t>
            </a:r>
            <a:r>
              <a:rPr lang="ko-KR" altLang="en-US" sz="900" dirty="0"/>
              <a:t>를 </a:t>
            </a:r>
            <a:r>
              <a:rPr lang="ko-KR" altLang="en-US" sz="900" dirty="0" err="1"/>
              <a:t>입력받아서</a:t>
            </a:r>
            <a:r>
              <a:rPr lang="ko-KR" altLang="en-US" sz="900" dirty="0"/>
              <a:t> 이미지 내 어느 위치에 높은 가중치를 부여할지 결정하는 계수 </a:t>
            </a:r>
            <a:r>
              <a:rPr lang="en-US" altLang="ko-KR" sz="900" dirty="0"/>
              <a:t>e </a:t>
            </a:r>
            <a:r>
              <a:rPr lang="ko-KR" altLang="en-US" sz="900" dirty="0"/>
              <a:t>를 출력한다</a:t>
            </a:r>
            <a:r>
              <a:rPr lang="en-US" altLang="ko-KR" sz="900" dirty="0"/>
              <a:t>. </a:t>
            </a:r>
            <a:r>
              <a:rPr lang="en-US" altLang="ko-KR" sz="900" dirty="0" err="1"/>
              <a:t>Softmax</a:t>
            </a:r>
            <a:r>
              <a:rPr lang="en-US" altLang="ko-KR" sz="900" dirty="0"/>
              <a:t> </a:t>
            </a:r>
            <a:r>
              <a:rPr lang="ko-KR" altLang="en-US" sz="900" dirty="0"/>
              <a:t>함수는 계수 </a:t>
            </a:r>
            <a:r>
              <a:rPr lang="en-US" altLang="ko-KR" sz="900" dirty="0"/>
              <a:t>e </a:t>
            </a:r>
            <a:r>
              <a:rPr lang="ko-KR" altLang="en-US" sz="900" dirty="0"/>
              <a:t>를 </a:t>
            </a:r>
            <a:r>
              <a:rPr lang="ko-KR" altLang="en-US" sz="900" dirty="0" err="1"/>
              <a:t>입력받아</a:t>
            </a:r>
            <a:r>
              <a:rPr lang="ko-KR" altLang="en-US" sz="900" dirty="0"/>
              <a:t> 계수의 </a:t>
            </a:r>
            <a:r>
              <a:rPr lang="en-US" altLang="ko-KR" sz="900" dirty="0"/>
              <a:t>dynamic range </a:t>
            </a:r>
            <a:r>
              <a:rPr lang="ko-KR" altLang="en-US" sz="900" dirty="0"/>
              <a:t>를 </a:t>
            </a:r>
            <a:r>
              <a:rPr lang="en-US" altLang="ko-KR" sz="900" dirty="0"/>
              <a:t>0 ~ 1, summation </a:t>
            </a:r>
            <a:r>
              <a:rPr lang="ko-KR" altLang="en-US" sz="900" dirty="0"/>
              <a:t>을 </a:t>
            </a:r>
            <a:r>
              <a:rPr lang="en-US" altLang="ko-KR" sz="900" dirty="0"/>
              <a:t>1</a:t>
            </a:r>
            <a:r>
              <a:rPr lang="ko-KR" altLang="en-US" sz="900" dirty="0"/>
              <a:t>로 만들어 최종 가중치를 생성한다</a:t>
            </a:r>
            <a:r>
              <a:rPr lang="en-US" altLang="ko-KR" sz="900" dirty="0"/>
              <a:t>. Dot product </a:t>
            </a:r>
            <a:r>
              <a:rPr lang="ko-KR" altLang="en-US" sz="900" dirty="0"/>
              <a:t>은 가중치를 각 </a:t>
            </a:r>
            <a:r>
              <a:rPr lang="en-US" altLang="ko-KR" sz="900" dirty="0"/>
              <a:t>feature vector </a:t>
            </a:r>
            <a:r>
              <a:rPr lang="ko-KR" altLang="en-US" sz="900" dirty="0"/>
              <a:t>에 부여하여 </a:t>
            </a:r>
            <a:r>
              <a:rPr lang="en-US" altLang="ko-KR" sz="900" dirty="0"/>
              <a:t>caption </a:t>
            </a:r>
            <a:r>
              <a:rPr lang="ko-KR" altLang="en-US" sz="900" dirty="0"/>
              <a:t>생성을 위한 </a:t>
            </a:r>
            <a:r>
              <a:rPr lang="en-US" altLang="ko-KR" sz="900" dirty="0"/>
              <a:t>LSTM </a:t>
            </a:r>
            <a:r>
              <a:rPr lang="ko-KR" altLang="en-US" sz="900" dirty="0"/>
              <a:t>으로 전달한다</a:t>
            </a:r>
            <a:r>
              <a:rPr lang="en-US" altLang="ko-KR" sz="900" dirty="0"/>
              <a:t>. Soft attention model </a:t>
            </a:r>
            <a:r>
              <a:rPr lang="ko-KR" altLang="en-US" sz="900" dirty="0"/>
              <a:t>구조를 아래 그림에 </a:t>
            </a:r>
            <a:r>
              <a:rPr lang="ko-KR" altLang="en-US" sz="900" dirty="0" err="1"/>
              <a:t>나타내었다</a:t>
            </a:r>
            <a:r>
              <a:rPr lang="en-US" altLang="ko-K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76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Experiment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D5AA4F-9A96-476D-8DE0-B3523488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5" y="1295400"/>
            <a:ext cx="2120900" cy="2120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A81124-F031-4497-9375-3DB7BF249DFD}"/>
              </a:ext>
            </a:extLst>
          </p:cNvPr>
          <p:cNvSpPr/>
          <p:nvPr/>
        </p:nvSpPr>
        <p:spPr>
          <a:xfrm>
            <a:off x="2838550" y="2018494"/>
            <a:ext cx="6040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Bert</a:t>
            </a:r>
            <a:r>
              <a:rPr lang="ko-KR" altLang="en-US" sz="1000" dirty="0"/>
              <a:t> </a:t>
            </a:r>
            <a:r>
              <a:rPr lang="en-US" altLang="ko-KR" sz="1000" dirty="0"/>
              <a:t>attention model</a:t>
            </a:r>
          </a:p>
          <a:p>
            <a:r>
              <a:rPr lang="en-US" altLang="ko-KR" sz="1000" dirty="0"/>
              <a:t>Ep9.</a:t>
            </a:r>
          </a:p>
          <a:p>
            <a:r>
              <a:rPr lang="ko-KR" altLang="en-US" sz="1000" dirty="0" err="1"/>
              <a:t>Validation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loss</a:t>
            </a:r>
            <a:r>
              <a:rPr lang="ko-KR" altLang="en-US" sz="1000" dirty="0"/>
              <a:t>: 1.6799227110838972</a:t>
            </a:r>
          </a:p>
          <a:p>
            <a:r>
              <a:rPr lang="ko-KR" altLang="en-US" sz="1000" dirty="0"/>
              <a:t>BLEU-1: 0.8250466362271264</a:t>
            </a:r>
          </a:p>
          <a:p>
            <a:r>
              <a:rPr lang="ko-KR" altLang="en-US" sz="1000" dirty="0"/>
              <a:t>BLEU-2: 0.6689672808072354</a:t>
            </a:r>
          </a:p>
          <a:p>
            <a:r>
              <a:rPr lang="ko-KR" altLang="en-US" sz="1000" dirty="0"/>
              <a:t>BLEU-3: 0.5519597737386912</a:t>
            </a:r>
          </a:p>
          <a:p>
            <a:r>
              <a:rPr lang="ko-KR" altLang="en-US" sz="1000" dirty="0"/>
              <a:t>BLEU-4: 0.46110374649987956</a:t>
            </a:r>
          </a:p>
          <a:p>
            <a:r>
              <a:rPr lang="ko-KR" altLang="en-US" sz="1000" dirty="0" err="1"/>
              <a:t>Hypotheses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man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posed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skateboard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ramp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outside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house</a:t>
            </a:r>
            <a:r>
              <a:rPr lang="ko-KR" altLang="en-US" sz="1000" dirty="0"/>
              <a:t> .</a:t>
            </a:r>
          </a:p>
          <a:p>
            <a:r>
              <a:rPr lang="ko-KR" altLang="en-US" sz="1000" dirty="0" err="1"/>
              <a:t>References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man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posed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top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skateboard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ramp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beside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house</a:t>
            </a:r>
            <a:r>
              <a:rPr lang="ko-KR" altLang="en-US" sz="1000" dirty="0"/>
              <a:t> 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CEB9D1-407D-4970-AD7A-B55F733C1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0" y="3624791"/>
            <a:ext cx="2390949" cy="23950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8B87A9-81FE-483E-B79B-C88BE5ADB886}"/>
              </a:ext>
            </a:extLst>
          </p:cNvPr>
          <p:cNvSpPr/>
          <p:nvPr/>
        </p:nvSpPr>
        <p:spPr>
          <a:xfrm>
            <a:off x="2878381" y="423469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1000" dirty="0"/>
          </a:p>
          <a:p>
            <a:r>
              <a:rPr lang="en-US" altLang="ko-KR" sz="1000" dirty="0"/>
              <a:t>Ep14</a:t>
            </a:r>
          </a:p>
          <a:p>
            <a:r>
              <a:rPr lang="ko-KR" altLang="en-US" sz="1000" dirty="0" err="1"/>
              <a:t>Validation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loss</a:t>
            </a:r>
            <a:r>
              <a:rPr lang="ko-KR" altLang="en-US" sz="1000" dirty="0"/>
              <a:t>: 1.6731205317255666</a:t>
            </a:r>
          </a:p>
          <a:p>
            <a:r>
              <a:rPr lang="ko-KR" altLang="en-US" sz="1000" dirty="0"/>
              <a:t>BLEU-1: 0.8265290131702571</a:t>
            </a:r>
          </a:p>
          <a:p>
            <a:r>
              <a:rPr lang="ko-KR" altLang="en-US" sz="1000" dirty="0"/>
              <a:t>BLEU-2: 0.6714864261605259</a:t>
            </a:r>
          </a:p>
          <a:p>
            <a:r>
              <a:rPr lang="ko-KR" altLang="en-US" sz="1000" dirty="0"/>
              <a:t>BLEU-3: 0.5551008733357182</a:t>
            </a:r>
          </a:p>
          <a:p>
            <a:r>
              <a:rPr lang="ko-KR" altLang="en-US" sz="1000" dirty="0"/>
              <a:t>BLEU-4: 0.4644848685817755</a:t>
            </a:r>
          </a:p>
          <a:p>
            <a:r>
              <a:rPr lang="ko-KR" altLang="en-US" sz="1000" dirty="0" err="1"/>
              <a:t>Hypotheses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group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elephants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elephant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spraying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up</a:t>
            </a:r>
            <a:r>
              <a:rPr lang="ko-KR" altLang="en-US" sz="1000" dirty="0"/>
              <a:t> '</a:t>
            </a:r>
            <a:r>
              <a:rPr lang="ko-KR" altLang="en-US" sz="1000" dirty="0" err="1"/>
              <a:t>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trunk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trunk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coming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around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behind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.</a:t>
            </a:r>
          </a:p>
          <a:p>
            <a:r>
              <a:rPr lang="ko-KR" altLang="en-US" sz="1000" dirty="0" err="1"/>
              <a:t>References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group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elephants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elephant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raising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'</a:t>
            </a:r>
            <a:r>
              <a:rPr lang="ko-KR" altLang="en-US" sz="1000" dirty="0" err="1"/>
              <a:t>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trunk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dust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dirt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coming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behind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87814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Experiment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0BA856-E66A-4F94-B8AC-3937B47CA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6" t="8862" r="9801" b="10391"/>
          <a:stretch/>
        </p:blipFill>
        <p:spPr>
          <a:xfrm>
            <a:off x="322035" y="1964267"/>
            <a:ext cx="5747546" cy="3107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B63286-7F16-4A1C-A625-3D2A9FCA5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6" t="8147" r="9931" b="9275"/>
          <a:stretch/>
        </p:blipFill>
        <p:spPr>
          <a:xfrm>
            <a:off x="6122420" y="1964267"/>
            <a:ext cx="5454946" cy="3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9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Attention – Hard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04918" y="1007762"/>
            <a:ext cx="11782163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Hard attention : feature vector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중 하나의 위치만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집중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St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: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의 차원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D) * 1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크기의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vector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.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  Feature vector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에서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t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시점에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sampling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한 위치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endParaRPr lang="en-US" altLang="ko-KR" sz="1600" dirty="0">
              <a:solidFill>
                <a:srgbClr val="333333"/>
              </a:solidFill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st,i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번째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a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t,i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시간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t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에서 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st,i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=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1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일 확률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이미지 벡터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ai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와 이전 단계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lstm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output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vector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간의 유사도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(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내적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concat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..)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계산을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통해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softmax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를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취해 확률 값을 계산하여 구한다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z^t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: context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vector.  feature vector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중 확률 값이 가장 높은 하나의 위치만 선택한 결과 값이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 weight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곱합을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계산하기 위해 쓰이는 것이 아니라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위치를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하기 위한 확률로 사용된다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B0C60B-1C2F-40D6-9250-AD98FEE5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41" y="4824070"/>
            <a:ext cx="4133110" cy="14713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7C70A35-68F0-4CC5-BFF0-FEC34EC06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801" y="5094632"/>
            <a:ext cx="4864100" cy="24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7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96B99BD-1751-4061-8422-4164C921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168" y="3638089"/>
            <a:ext cx="3678913" cy="20710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Attention – Hard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04918" y="1007762"/>
            <a:ext cx="11782163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 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caption 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확률 값에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Backwards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parameter w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미분한다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값을 계산하기 어려움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크기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dimension)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값 낸 것을 대신 사용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할 때 분산이 커지는 것을 방지하기 위해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 exponential moving average ,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   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다항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분포의 엔트로피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H[s]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의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기울기사용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39FBF7-DF93-4A99-BEFC-81433652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168" y="2359089"/>
            <a:ext cx="3722572" cy="12408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55C1DC-8152-439D-A407-93BEB0BF1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295" y="5873965"/>
            <a:ext cx="3352800" cy="485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FD9DBB-20E0-4AF3-9D45-9F0B24E6C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82" y="5295673"/>
            <a:ext cx="4276725" cy="1266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35AB92-8CAF-43EC-BE37-BBF24A9B6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902" y="1674453"/>
            <a:ext cx="54483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Show, Attend and Tell: Neural Image Caption Generation with Visual Attention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560219"/>
            <a:ext cx="11782163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세 가지 데이터셋</a:t>
            </a:r>
            <a:r>
              <a:rPr lang="en-US" altLang="ko-KR" sz="1600" dirty="0"/>
              <a:t>(Flickr9k, Flickr30k and MS COCO)</a:t>
            </a:r>
            <a:r>
              <a:rPr lang="ko-KR" altLang="en-US" sz="1600" dirty="0"/>
              <a:t>으로 </a:t>
            </a:r>
            <a:r>
              <a:rPr lang="en-US" altLang="ko-KR" sz="1600" dirty="0"/>
              <a:t>caption</a:t>
            </a:r>
            <a:r>
              <a:rPr lang="ko-KR" altLang="en-US" sz="1600" dirty="0"/>
              <a:t> 생성 시 유용성을 정량적으로 검증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The 2014 release contains 82,783 training, 40,504 validation, and 40,775 testing images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 </a:t>
            </a:r>
            <a:r>
              <a:rPr lang="en-US" altLang="ko-KR" dirty="0">
                <a:hlinkClick r:id="rId3"/>
              </a:rPr>
              <a:t>Andrej </a:t>
            </a:r>
            <a:r>
              <a:rPr lang="en-US" altLang="ko-KR" dirty="0" err="1">
                <a:hlinkClick r:id="rId3"/>
              </a:rPr>
              <a:t>Karpathy's</a:t>
            </a:r>
            <a:r>
              <a:rPr lang="en-US" altLang="ko-KR" dirty="0">
                <a:hlinkClick r:id="rId3"/>
              </a:rPr>
              <a:t> training, validation, and test splits</a:t>
            </a:r>
            <a:r>
              <a:rPr lang="en-US" altLang="ko-KR" dirty="0"/>
              <a:t>.  :</a:t>
            </a:r>
            <a:r>
              <a:rPr lang="en-US" altLang="ko-KR" dirty="0" err="1"/>
              <a:t>img</a:t>
            </a:r>
            <a:r>
              <a:rPr lang="ko-KR" altLang="en-US" dirty="0"/>
              <a:t>에 대한 </a:t>
            </a:r>
            <a:r>
              <a:rPr lang="en-US" altLang="ko-KR" dirty="0"/>
              <a:t>caption -&gt; tutorial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Coco caption 2014 -&gt; </a:t>
            </a:r>
            <a:r>
              <a:rPr lang="en-US" altLang="ko-KR" sz="1600" dirty="0" err="1"/>
              <a:t>ajamoon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799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Vis-Causal / </a:t>
            </a:r>
            <a:r>
              <a:rPr lang="en-US" altLang="ko-KR" sz="2400" dirty="0" err="1"/>
              <a:t>ResNetAsContext</a:t>
            </a:r>
            <a:r>
              <a:rPr lang="en-US" altLang="ko-KR" sz="2400" dirty="0"/>
              <a:t> Model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8EA38-BF7B-4423-A30D-D1B3B0CCF4B1}"/>
              </a:ext>
            </a:extLst>
          </p:cNvPr>
          <p:cNvSpPr txBox="1"/>
          <p:nvPr/>
        </p:nvSpPr>
        <p:spPr>
          <a:xfrm>
            <a:off x="547007" y="1175658"/>
            <a:ext cx="7058025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Resnet</a:t>
            </a:r>
            <a:r>
              <a:rPr lang="ko-KR" altLang="en-US" sz="1600" dirty="0"/>
              <a:t>에서 </a:t>
            </a:r>
            <a:r>
              <a:rPr lang="en-US" altLang="ko-KR" sz="1600" dirty="0"/>
              <a:t>feature </a:t>
            </a:r>
            <a:r>
              <a:rPr lang="ko-KR" altLang="en-US" sz="1600" dirty="0"/>
              <a:t>값을 추출하여 </a:t>
            </a:r>
            <a:r>
              <a:rPr lang="en-US" altLang="ko-KR" sz="1600" dirty="0"/>
              <a:t>context </a:t>
            </a:r>
            <a:r>
              <a:rPr lang="ko-KR" altLang="en-US" sz="1600" dirty="0"/>
              <a:t>값 대신 사용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Img</a:t>
            </a:r>
            <a:r>
              <a:rPr lang="ko-KR" altLang="en-US" sz="1600" dirty="0"/>
              <a:t> </a:t>
            </a:r>
            <a:r>
              <a:rPr lang="en-US" altLang="ko-KR" sz="1600" dirty="0"/>
              <a:t>filename, feature array dictionary</a:t>
            </a:r>
            <a:r>
              <a:rPr lang="ko-KR" altLang="en-US" sz="1600" dirty="0"/>
              <a:t> </a:t>
            </a:r>
            <a:r>
              <a:rPr lang="en-US" altLang="ko-KR" sz="1600" dirty="0" err="1"/>
              <a:t>pkl</a:t>
            </a:r>
            <a:r>
              <a:rPr lang="ko-KR" altLang="en-US" sz="1600" dirty="0"/>
              <a:t> 파일로 저장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Pkl</a:t>
            </a:r>
            <a:r>
              <a:rPr lang="en-US" altLang="ko-KR" sz="1600" dirty="0"/>
              <a:t> </a:t>
            </a:r>
            <a:r>
              <a:rPr lang="ko-KR" altLang="en-US" sz="1600" dirty="0"/>
              <a:t>파일 </a:t>
            </a:r>
            <a:r>
              <a:rPr lang="en-US" altLang="ko-KR" sz="1600" dirty="0"/>
              <a:t>load</a:t>
            </a:r>
            <a:r>
              <a:rPr lang="ko-KR" altLang="en-US" sz="1600" dirty="0"/>
              <a:t>시 </a:t>
            </a:r>
            <a:r>
              <a:rPr lang="en-US" altLang="ko-KR" sz="1600" dirty="0"/>
              <a:t>object</a:t>
            </a:r>
            <a:r>
              <a:rPr lang="ko-KR" altLang="en-US" sz="1600" dirty="0"/>
              <a:t>로 불러져 </a:t>
            </a:r>
            <a:r>
              <a:rPr lang="en-US" altLang="ko-KR" sz="1600" dirty="0"/>
              <a:t>[],</a:t>
            </a:r>
            <a:r>
              <a:rPr lang="en-US" altLang="ko-KR" sz="1600" dirty="0" err="1"/>
              <a:t>np.array</a:t>
            </a:r>
            <a:r>
              <a:rPr lang="ko-KR" altLang="en-US" sz="1600" dirty="0"/>
              <a:t>로 </a:t>
            </a:r>
            <a:r>
              <a:rPr lang="en-US" altLang="ko-KR" sz="1600" dirty="0"/>
              <a:t>array </a:t>
            </a:r>
            <a:r>
              <a:rPr lang="ko-KR" altLang="en-US" sz="1600" dirty="0"/>
              <a:t>형태로 </a:t>
            </a:r>
            <a:r>
              <a:rPr lang="ko-KR" altLang="en-US" sz="1600" dirty="0" err="1"/>
              <a:t>만들어줌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(1,2048) shape</a:t>
            </a:r>
            <a:r>
              <a:rPr lang="ko-KR" altLang="en-US" sz="1600" dirty="0"/>
              <a:t>으로 </a:t>
            </a:r>
            <a:r>
              <a:rPr lang="en-US" altLang="ko-KR" sz="1600" dirty="0"/>
              <a:t>event representation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concat</a:t>
            </a:r>
            <a:r>
              <a:rPr lang="en-US" altLang="ko-KR" sz="1600" dirty="0"/>
              <a:t>.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222227-8DEC-489F-A25F-654E36F5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31" y="2832368"/>
            <a:ext cx="5296921" cy="1193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92424-F72C-47E0-9A24-55BA26F8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62" y="1290448"/>
            <a:ext cx="3921649" cy="1153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8C9884-F300-493C-8A32-753CC52BD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021" y="4280773"/>
            <a:ext cx="5984481" cy="10004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A16501-004A-4B36-BB47-7CCD690B2659}"/>
              </a:ext>
            </a:extLst>
          </p:cNvPr>
          <p:cNvGrpSpPr/>
          <p:nvPr/>
        </p:nvGrpSpPr>
        <p:grpSpPr>
          <a:xfrm>
            <a:off x="699839" y="2966634"/>
            <a:ext cx="4772148" cy="3482832"/>
            <a:chOff x="7041596" y="2679312"/>
            <a:chExt cx="4772148" cy="34828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3A5161-C008-498B-B2AC-09D8384A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1596" y="2679312"/>
              <a:ext cx="4772148" cy="148101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979FEA-4011-4509-A398-97CA042F0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1596" y="4447644"/>
              <a:ext cx="1714500" cy="1714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34D9D2D-20AE-4B15-B1CD-76F13514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9289" y="4447644"/>
              <a:ext cx="1714500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89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Vis-Causal / Full-model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F8069-79CE-45CF-903D-B83307032F8F}"/>
              </a:ext>
            </a:extLst>
          </p:cNvPr>
          <p:cNvSpPr txBox="1"/>
          <p:nvPr/>
        </p:nvSpPr>
        <p:spPr>
          <a:xfrm>
            <a:off x="496080" y="1209866"/>
            <a:ext cx="325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Tokenizer</a:t>
            </a:r>
            <a:r>
              <a:rPr lang="ko-KR" altLang="en-US" dirty="0"/>
              <a:t> </a:t>
            </a:r>
            <a:r>
              <a:rPr lang="en-US" altLang="ko-KR" dirty="0" err="1"/>
              <a:t>bert</a:t>
            </a:r>
            <a:r>
              <a:rPr lang="en-US" altLang="ko-KR" dirty="0"/>
              <a:t>/gpt2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- performances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CEBCD39-D537-4551-97C2-A83CD3DA3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5525"/>
              </p:ext>
            </p:extLst>
          </p:nvPr>
        </p:nvGraphicFramePr>
        <p:xfrm>
          <a:off x="3655062" y="2366124"/>
          <a:ext cx="3303200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5800">
                  <a:extLst>
                    <a:ext uri="{9D8B030D-6E8A-4147-A177-3AD203B41FA5}">
                      <a16:colId xmlns:a16="http://schemas.microsoft.com/office/drawing/2014/main" val="2615192893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4245169832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1943402638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2032569849"/>
                    </a:ext>
                  </a:extLst>
                </a:gridCol>
              </a:tblGrid>
              <a:tr h="28878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R10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13188"/>
                  </a:ext>
                </a:extLst>
              </a:tr>
              <a:tr h="288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BERT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4.96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</a:rPr>
                        <a:t>30.14</a:t>
                      </a:r>
                      <a:endParaRPr lang="ko-KR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</a:rPr>
                        <a:t>55.67</a:t>
                      </a:r>
                      <a:endParaRPr lang="ko-KR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08050"/>
                  </a:ext>
                </a:extLst>
              </a:tr>
              <a:tr h="288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GPT-2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</a:rPr>
                        <a:t>5.67</a:t>
                      </a:r>
                      <a:endParaRPr lang="ko-KR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29.43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53.19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10103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76BE0DE-4C7D-44ED-A4FB-8D457CE7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6" y="2280759"/>
            <a:ext cx="2384170" cy="1281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F932B1-4BFC-4FC9-84D6-E182B89B8EF8}"/>
              </a:ext>
            </a:extLst>
          </p:cNvPr>
          <p:cNvSpPr txBox="1"/>
          <p:nvPr/>
        </p:nvSpPr>
        <p:spPr>
          <a:xfrm>
            <a:off x="567778" y="3889143"/>
            <a:ext cx="211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result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E228D0-B9AB-4075-9C40-8E50C44E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073" y="4367034"/>
            <a:ext cx="4371853" cy="13118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4B33C1-D9CE-4123-AFB3-8F08497BA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288" y="4377668"/>
            <a:ext cx="3744575" cy="13011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75216F-172C-441B-AC2D-72E44197FC4A}"/>
              </a:ext>
            </a:extLst>
          </p:cNvPr>
          <p:cNvGrpSpPr/>
          <p:nvPr/>
        </p:nvGrpSpPr>
        <p:grpSpPr>
          <a:xfrm>
            <a:off x="728766" y="4347337"/>
            <a:ext cx="3026945" cy="1510296"/>
            <a:chOff x="851234" y="4296946"/>
            <a:chExt cx="2625865" cy="122136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6095873-6B56-48FE-BE9B-A508285CD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234" y="4298131"/>
              <a:ext cx="1220180" cy="122018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605340-1C98-4E58-BA3B-1D0F5310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55734" y="4296946"/>
              <a:ext cx="1221365" cy="1221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80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Result Analysis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2034E3-9F63-45E8-B72F-B0DA5449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58" y="1007762"/>
            <a:ext cx="5188986" cy="242291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3F43E8-3EE8-41B1-85B7-C53D337B1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98596"/>
              </p:ext>
            </p:extLst>
          </p:nvPr>
        </p:nvGraphicFramePr>
        <p:xfrm>
          <a:off x="5247007" y="1054722"/>
          <a:ext cx="6581180" cy="10933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402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</a:t>
                      </a:r>
                      <a:r>
                        <a:rPr lang="en-US" altLang="ko-KR" sz="900" kern="1200" dirty="0"/>
                        <a:t>context</a:t>
                      </a:r>
                      <a:endParaRPr lang="ko-KR" altLang="en-US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5.08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7.8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28.21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63.51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816CF2-4623-47AB-AE11-896E280A5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00768"/>
              </p:ext>
            </p:extLst>
          </p:nvPr>
        </p:nvGraphicFramePr>
        <p:xfrm>
          <a:off x="5247007" y="2305035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91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Attention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9.09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8.86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32.72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61.81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60.28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17FAFD-B1A8-4D82-8AB0-C1F930761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731218"/>
              </p:ext>
            </p:extLst>
          </p:nvPr>
        </p:nvGraphicFramePr>
        <p:xfrm>
          <a:off x="5247006" y="3587642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351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Resnet as</a:t>
                      </a:r>
                    </a:p>
                    <a:p>
                      <a:pPr latinLnBrk="1"/>
                      <a:r>
                        <a:rPr lang="en-US" altLang="ko-KR" sz="900" dirty="0"/>
                        <a:t>Context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18.18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8.15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22.03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33.33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54.54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31.91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63.51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54.23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66.66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60.63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F69A68F-E553-494D-97FB-56A990824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213570"/>
              </p:ext>
            </p:extLst>
          </p:nvPr>
        </p:nvGraphicFramePr>
        <p:xfrm>
          <a:off x="5247006" y="4972780"/>
          <a:ext cx="6735400" cy="9427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560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5.40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8.47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11.11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6.02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28.81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33.33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61.48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66.66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57FB3A-ACDD-44A0-B778-4A9975033FE6}"/>
              </a:ext>
            </a:extLst>
          </p:cNvPr>
          <p:cNvSpPr/>
          <p:nvPr/>
        </p:nvSpPr>
        <p:spPr>
          <a:xfrm>
            <a:off x="5210387" y="611014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/>
              <a:t>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accuracy</a:t>
            </a:r>
            <a:r>
              <a:rPr lang="ko-KR" altLang="en-US" sz="1000" dirty="0"/>
              <a:t>: {'Recall_1': 0.06382978723404255, 'Recall_2': 0.13829787234042554, 'Recall_3': 0.1879432624113475, 'Recall_5': 0.2872340425531915, 'Recall_10': 0.5602836879432624}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4F6AE3C-F333-47B9-87BB-DC8D7608620F}"/>
              </a:ext>
            </a:extLst>
          </p:cNvPr>
          <p:cNvCxnSpPr>
            <a:endCxn id="16" idx="1"/>
          </p:cNvCxnSpPr>
          <p:nvPr/>
        </p:nvCxnSpPr>
        <p:spPr>
          <a:xfrm rot="5400000">
            <a:off x="4792732" y="5855930"/>
            <a:ext cx="871930" cy="36619"/>
          </a:xfrm>
          <a:prstGeom prst="bentConnector4">
            <a:avLst>
              <a:gd name="adj1" fmla="val 1272"/>
              <a:gd name="adj2" fmla="val 724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09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Show, Attend and Tell: Neural Image Caption Generation with Visual Attention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560219"/>
            <a:ext cx="11782163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﻿</a:t>
            </a:r>
            <a:r>
              <a:rPr lang="en-US" altLang="ko-KR" sz="1600" dirty="0"/>
              <a:t>Xu </a:t>
            </a:r>
            <a:r>
              <a:rPr lang="en-US" altLang="ko-KR" sz="1600" dirty="0" err="1"/>
              <a:t>el</a:t>
            </a:r>
            <a:r>
              <a:rPr lang="en-US" altLang="ko-KR" sz="1600" dirty="0"/>
              <a:t> al, Show, Attend and Tell: Neural Image Caption Generation with Visual Attention, , ICML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2015.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﻿전체 이미지를 동일한 비중으로 압축하는 대신</a:t>
            </a:r>
            <a:r>
              <a:rPr lang="en-US" altLang="ko-KR" sz="1600" dirty="0"/>
              <a:t>, attention</a:t>
            </a:r>
            <a:r>
              <a:rPr lang="ko-KR" altLang="en-US" sz="1600" dirty="0"/>
              <a:t>을 통해 필요에 따라 두드러진 특징을 동적으로 표시할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논문의 기여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두 가지 </a:t>
            </a:r>
            <a:r>
              <a:rPr lang="en-US" altLang="ko-KR" sz="1600" dirty="0"/>
              <a:t>attention based image</a:t>
            </a:r>
            <a:r>
              <a:rPr lang="ko-KR" altLang="en-US" sz="1600" dirty="0"/>
              <a:t> </a:t>
            </a:r>
            <a:r>
              <a:rPr lang="en-US" altLang="ko-KR" sz="1600" dirty="0"/>
              <a:t>caption</a:t>
            </a:r>
            <a:r>
              <a:rPr lang="ko-KR" altLang="en-US" sz="1600" dirty="0"/>
              <a:t> </a:t>
            </a:r>
            <a:r>
              <a:rPr lang="en-US" altLang="ko-KR" sz="1600" dirty="0"/>
              <a:t>generator</a:t>
            </a:r>
            <a:r>
              <a:rPr lang="ko-KR" altLang="en-US" sz="1600" dirty="0"/>
              <a:t>을 사용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Attention</a:t>
            </a:r>
            <a:r>
              <a:rPr lang="ko-KR" altLang="en-US" sz="1600" dirty="0"/>
              <a:t>이 초점을 맞추는 </a:t>
            </a:r>
            <a:r>
              <a:rPr lang="en-US" altLang="ko-KR" sz="1600" dirty="0"/>
              <a:t>‘</a:t>
            </a:r>
            <a:r>
              <a:rPr lang="ko-KR" altLang="en-US" sz="1600" dirty="0"/>
              <a:t>시점</a:t>
            </a:r>
            <a:r>
              <a:rPr lang="en-US" altLang="ko-KR" sz="1600" dirty="0"/>
              <a:t>’</a:t>
            </a:r>
            <a:r>
              <a:rPr lang="ko-KR" altLang="en-US" sz="1600" dirty="0"/>
              <a:t>과 </a:t>
            </a:r>
            <a:r>
              <a:rPr lang="en-US" altLang="ko-KR" sz="1600" dirty="0"/>
              <a:t>‘</a:t>
            </a:r>
            <a:r>
              <a:rPr lang="ko-KR" altLang="en-US" sz="1600" dirty="0"/>
              <a:t>무엇</a:t>
            </a:r>
            <a:r>
              <a:rPr lang="en-US" altLang="ko-KR" sz="1600" dirty="0"/>
              <a:t>＇</a:t>
            </a:r>
            <a:r>
              <a:rPr lang="ko-KR" altLang="en-US" sz="1600" dirty="0"/>
              <a:t>을 시각화 하여 결과를 해석하고 어떻게 프레임워크가 학습하는지 보여준다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세 가지 데이터셋</a:t>
            </a:r>
            <a:r>
              <a:rPr lang="en-US" altLang="ko-KR" sz="1600" dirty="0"/>
              <a:t>(Flickr9k, Flickr30k and MS COCO)</a:t>
            </a:r>
            <a:r>
              <a:rPr lang="ko-KR" altLang="en-US" sz="1600" dirty="0"/>
              <a:t>으로 </a:t>
            </a:r>
            <a:r>
              <a:rPr lang="en-US" altLang="ko-KR" sz="1600" dirty="0"/>
              <a:t>caption</a:t>
            </a:r>
            <a:r>
              <a:rPr lang="ko-KR" altLang="en-US" sz="1600" dirty="0"/>
              <a:t> 생성 시 유용성을 정량적으로 검증</a:t>
            </a:r>
          </a:p>
        </p:txBody>
      </p:sp>
    </p:spTree>
    <p:extLst>
      <p:ext uri="{BB962C8B-B14F-4D97-AF65-F5344CB8AC3E}">
        <p14:creationId xmlns:p14="http://schemas.microsoft.com/office/powerpoint/2010/main" val="95111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5B80E2-CDC8-4BA7-9514-68061702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585353-6859-4D33-8007-A06F7E64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1" y="1422628"/>
            <a:ext cx="10126334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encoder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5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Image Caption Generation with Attention Mechanism : encoder – decoder 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모델에서는 이미지를 사용하여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생성한다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aption의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길이를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로, 사용할 수 있는 단어의 개수를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고정한다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이 정의에 따라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 y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표현할 수 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각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yi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는</a:t>
            </a: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단어 하나를 의미한다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.</a:t>
            </a:r>
            <a:r>
              <a:rPr lang="ko-KR" altLang="ko-KR" sz="800" dirty="0">
                <a:latin typeface="Arial" panose="020B0604020202020204" pitchFamily="34" charset="0"/>
              </a:rPr>
              <a:t> </a:t>
            </a:r>
            <a:endParaRPr lang="ko-KR" altLang="ko-KR" sz="3600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A4FB5B-CA76-4355-98F8-3DB1EB6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82" y="2386410"/>
            <a:ext cx="4181475" cy="647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AA99BF-91B0-4500-AAA2-EA0B12CC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79" y="5188494"/>
            <a:ext cx="39624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8B0F0-BD62-4B3E-B783-A849661DBBF6}"/>
              </a:ext>
            </a:extLst>
          </p:cNvPr>
          <p:cNvSpPr txBox="1"/>
          <p:nvPr/>
        </p:nvSpPr>
        <p:spPr>
          <a:xfrm>
            <a:off x="217050" y="3256996"/>
            <a:ext cx="1181073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﻿</a:t>
            </a:r>
            <a:r>
              <a:rPr lang="en-US" altLang="ko-KR" sz="1600" dirty="0">
                <a:latin typeface="맑은 고딕" panose="020B0503020000020004" pitchFamily="50" charset="-127"/>
              </a:rPr>
              <a:t>ENCODER: CONVOLUTIONAL FEATURES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이미지의 특징을 </a:t>
            </a:r>
            <a:r>
              <a:rPr lang="en-US" altLang="ko-KR" sz="1600" dirty="0">
                <a:latin typeface="맑은 고딕" panose="020B0503020000020004" pitchFamily="50" charset="-127"/>
              </a:rPr>
              <a:t>Resnet101 </a:t>
            </a:r>
            <a:r>
              <a:rPr lang="en-US" altLang="ko-KR" sz="1600" dirty="0" err="1">
                <a:latin typeface="맑은 고딕" panose="020B0503020000020004" pitchFamily="50" charset="-127"/>
              </a:rPr>
              <a:t>avgpool</a:t>
            </a:r>
            <a:r>
              <a:rPr lang="en-US" altLang="ko-KR" sz="1600" dirty="0">
                <a:latin typeface="맑은 고딕" panose="020B0503020000020004" pitchFamily="50" charset="-127"/>
              </a:rPr>
              <a:t> layer</a:t>
            </a:r>
            <a:r>
              <a:rPr lang="ko-KR" altLang="en-US" sz="1600" dirty="0">
                <a:latin typeface="맑은 고딕" panose="020B0503020000020004" pitchFamily="50" charset="-127"/>
              </a:rPr>
              <a:t>에서</a:t>
            </a:r>
            <a:r>
              <a:rPr lang="en-US" altLang="ko-KR" sz="1600" dirty="0"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</a:rPr>
              <a:t>추출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npu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: image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a (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, 2048)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lvl="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L(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*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벡터를 생성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각각은 이미지의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(2048)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표현을 지닌다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32BB8-93D9-4B08-93F0-B420BF577115}"/>
              </a:ext>
            </a:extLst>
          </p:cNvPr>
          <p:cNvGrpSpPr/>
          <p:nvPr/>
        </p:nvGrpSpPr>
        <p:grpSpPr>
          <a:xfrm>
            <a:off x="10097370" y="4454006"/>
            <a:ext cx="1070766" cy="2293201"/>
            <a:chOff x="10650311" y="3294289"/>
            <a:chExt cx="1159206" cy="28532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E599BD-15FC-4FEF-BB3D-46B1657BDE3F}"/>
                </a:ext>
              </a:extLst>
            </p:cNvPr>
            <p:cNvSpPr/>
            <p:nvPr/>
          </p:nvSpPr>
          <p:spPr>
            <a:xfrm>
              <a:off x="10740119" y="3294289"/>
              <a:ext cx="228599" cy="23916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20F75F-6D3B-46C2-B8A6-79757F32CE50}"/>
                </a:ext>
              </a:extLst>
            </p:cNvPr>
            <p:cNvSpPr txBox="1"/>
            <p:nvPr/>
          </p:nvSpPr>
          <p:spPr>
            <a:xfrm>
              <a:off x="10650311" y="5778160"/>
              <a:ext cx="51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ai</a:t>
              </a:r>
              <a:endParaRPr lang="ko-KR" altLang="en-US" dirty="0"/>
            </a:p>
          </p:txBody>
        </p:sp>
        <p:sp>
          <p:nvSpPr>
            <p:cNvPr id="17" name="오른쪽 중괄호 16">
              <a:extLst>
                <a:ext uri="{FF2B5EF4-FFF2-40B4-BE49-F238E27FC236}">
                  <a16:creationId xmlns:a16="http://schemas.microsoft.com/office/drawing/2014/main" id="{009CC92D-9479-4E94-8C31-B4FE1C0EEF36}"/>
                </a:ext>
              </a:extLst>
            </p:cNvPr>
            <p:cNvSpPr/>
            <p:nvPr/>
          </p:nvSpPr>
          <p:spPr>
            <a:xfrm>
              <a:off x="11111593" y="3330444"/>
              <a:ext cx="273503" cy="2306995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A043FE-3CC4-4527-B5D4-B7C92A43805C}"/>
                </a:ext>
              </a:extLst>
            </p:cNvPr>
            <p:cNvSpPr txBox="1"/>
            <p:nvPr/>
          </p:nvSpPr>
          <p:spPr>
            <a:xfrm>
              <a:off x="11499274" y="4286665"/>
              <a:ext cx="310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DDF85725-A1FD-49CE-A1D7-2618D3987084}"/>
              </a:ext>
            </a:extLst>
          </p:cNvPr>
          <p:cNvSpPr/>
          <p:nvPr/>
        </p:nvSpPr>
        <p:spPr>
          <a:xfrm>
            <a:off x="8040347" y="5292294"/>
            <a:ext cx="1139454" cy="919984"/>
          </a:xfrm>
          <a:prstGeom prst="cube">
            <a:avLst/>
          </a:prstGeom>
          <a:pattFill prst="lgGrid">
            <a:fgClr>
              <a:schemeClr val="accent4">
                <a:lumMod val="60000"/>
                <a:lumOff val="40000"/>
              </a:schemeClr>
            </a:fgClr>
            <a:bgClr>
              <a:schemeClr val="accent4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F09FDB-99FF-4614-A0D7-1565C8DA6437}"/>
              </a:ext>
            </a:extLst>
          </p:cNvPr>
          <p:cNvCxnSpPr>
            <a:cxnSpLocks/>
          </p:cNvCxnSpPr>
          <p:nvPr/>
        </p:nvCxnSpPr>
        <p:spPr>
          <a:xfrm>
            <a:off x="8782948" y="5775242"/>
            <a:ext cx="12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8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8" y="983141"/>
            <a:ext cx="11075049" cy="255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DECODER: LONG SHORT-TERM MEMORY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값은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LSTM은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매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stamp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마다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y의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yt를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생성한다.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cell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하나에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input으로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들어오는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ht−1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hidden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Eyt−1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−1 시점에서 생성된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yt−1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임베딩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벡터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^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: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context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model에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의해서 결정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갱신된 기억 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f : 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불필요한 내용을 제거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출력을 결정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기억 셀 추가 내용 조정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W•, U•, Z• ,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가중치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편향 값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DB82F6-5A68-4CEA-9526-A7F0AD9A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948" y="2057205"/>
            <a:ext cx="3067199" cy="234503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0E62F4-4271-4B84-B16F-18FF2D025521}"/>
              </a:ext>
            </a:extLst>
          </p:cNvPr>
          <p:cNvGrpSpPr/>
          <p:nvPr/>
        </p:nvGrpSpPr>
        <p:grpSpPr>
          <a:xfrm>
            <a:off x="3108122" y="3913053"/>
            <a:ext cx="8737963" cy="2374496"/>
            <a:chOff x="731093" y="3267469"/>
            <a:chExt cx="10868489" cy="29598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8B58C58-A127-4294-A23E-604D46BE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7727" y="4607734"/>
              <a:ext cx="4791855" cy="1619573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953E0DD-0AEB-46A4-BE61-EE1F053C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093" y="3267469"/>
              <a:ext cx="5069893" cy="2680530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9FF4A91-4C21-4BD0-8130-E52E133BBAF6}"/>
                </a:ext>
              </a:extLst>
            </p:cNvPr>
            <p:cNvCxnSpPr/>
            <p:nvPr/>
          </p:nvCxnSpPr>
          <p:spPr>
            <a:xfrm flipH="1" flipV="1">
              <a:off x="1828800" y="4700273"/>
              <a:ext cx="4978927" cy="115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E45C8B0-96FE-47F0-9EA4-8DFAB78DC96F}"/>
                </a:ext>
              </a:extLst>
            </p:cNvPr>
            <p:cNvCxnSpPr/>
            <p:nvPr/>
          </p:nvCxnSpPr>
          <p:spPr>
            <a:xfrm flipH="1" flipV="1">
              <a:off x="1535185" y="4513504"/>
              <a:ext cx="5272542" cy="616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DA7651E-8888-4E12-BA23-D549744B788B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3443681" y="4278385"/>
              <a:ext cx="3364046" cy="1139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1802ED3-C53C-49AF-87D7-84224FD54285}"/>
                </a:ext>
              </a:extLst>
            </p:cNvPr>
            <p:cNvCxnSpPr/>
            <p:nvPr/>
          </p:nvCxnSpPr>
          <p:spPr>
            <a:xfrm flipH="1" flipV="1">
              <a:off x="2457974" y="4821686"/>
              <a:ext cx="4307747" cy="912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D6D68CB-06B2-4558-89C6-9C0C394954CC}"/>
                </a:ext>
              </a:extLst>
            </p:cNvPr>
            <p:cNvCxnSpPr/>
            <p:nvPr/>
          </p:nvCxnSpPr>
          <p:spPr>
            <a:xfrm flipH="1" flipV="1">
              <a:off x="4009938" y="4997313"/>
              <a:ext cx="2797789" cy="1038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14B158-F8B5-4982-853E-BDFEA9C92B28}"/>
              </a:ext>
            </a:extLst>
          </p:cNvPr>
          <p:cNvCxnSpPr/>
          <p:nvPr/>
        </p:nvCxnSpPr>
        <p:spPr>
          <a:xfrm flipV="1">
            <a:off x="4257413" y="2881618"/>
            <a:ext cx="918594" cy="2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2BE9CD-7DA1-4568-A3CD-DD270EF478D4}"/>
              </a:ext>
            </a:extLst>
          </p:cNvPr>
          <p:cNvSpPr txBox="1"/>
          <p:nvPr/>
        </p:nvSpPr>
        <p:spPr>
          <a:xfrm>
            <a:off x="5108895" y="2311167"/>
            <a:ext cx="257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/>
              <a:t>새로운 정보를 추가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87C823B-1A19-4C49-B75E-540B8CA62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134" y="1933472"/>
            <a:ext cx="4410075" cy="9715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2F2279-8F64-4DC6-8239-7CBC1795F562}"/>
              </a:ext>
            </a:extLst>
          </p:cNvPr>
          <p:cNvSpPr/>
          <p:nvPr/>
        </p:nvSpPr>
        <p:spPr>
          <a:xfrm>
            <a:off x="559135" y="6325793"/>
            <a:ext cx="92337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h, c = </a:t>
            </a:r>
            <a:r>
              <a:rPr lang="en-US" altLang="ko-KR" sz="1000" dirty="0" err="1"/>
              <a:t>self.decode_step</a:t>
            </a:r>
            <a:r>
              <a:rPr lang="en-US" altLang="ko-KR" sz="1000" dirty="0"/>
              <a:t>(torch.cat([embeddings[:</a:t>
            </a:r>
            <a:r>
              <a:rPr lang="en-US" altLang="ko-KR" sz="1000" dirty="0" err="1"/>
              <a:t>batch_size_t</a:t>
            </a:r>
            <a:r>
              <a:rPr lang="en-US" altLang="ko-KR" sz="1000" dirty="0"/>
              <a:t>, t, :], </a:t>
            </a:r>
            <a:r>
              <a:rPr lang="en-US" altLang="ko-KR" sz="1000" dirty="0" err="1"/>
              <a:t>attention_weighted_encoding</a:t>
            </a:r>
            <a:r>
              <a:rPr lang="en-US" altLang="ko-KR" sz="1000" dirty="0"/>
              <a:t>], dim=1), (h[:</a:t>
            </a:r>
            <a:r>
              <a:rPr lang="en-US" altLang="ko-KR" sz="1000" dirty="0" err="1"/>
              <a:t>batch_size_t</a:t>
            </a:r>
            <a:r>
              <a:rPr lang="en-US" altLang="ko-KR" sz="1000" dirty="0"/>
              <a:t>], c[:</a:t>
            </a:r>
            <a:r>
              <a:rPr lang="en-US" altLang="ko-KR" sz="1000" dirty="0" err="1"/>
              <a:t>batch_size_t</a:t>
            </a:r>
            <a:r>
              <a:rPr lang="en-US" altLang="ko-KR" sz="1000" dirty="0"/>
              <a:t>]))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4EF36-D267-4A4C-8F7B-BA528D1A4439}"/>
              </a:ext>
            </a:extLst>
          </p:cNvPr>
          <p:cNvSpPr txBox="1"/>
          <p:nvPr/>
        </p:nvSpPr>
        <p:spPr>
          <a:xfrm>
            <a:off x="4671722" y="986171"/>
            <a:ext cx="25124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Input :</a:t>
            </a:r>
          </a:p>
          <a:p>
            <a:r>
              <a:rPr lang="en-US" altLang="ko-KR" sz="900" dirty="0"/>
              <a:t>torch.cat([embeddings[: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, t, :], </a:t>
            </a:r>
            <a:r>
              <a:rPr lang="en-US" altLang="ko-KR" sz="900" dirty="0" err="1"/>
              <a:t>attention_weighted_encoding</a:t>
            </a:r>
            <a:r>
              <a:rPr lang="en-US" altLang="ko-KR" sz="900" dirty="0"/>
              <a:t>], dim=1),</a:t>
            </a:r>
          </a:p>
          <a:p>
            <a:endParaRPr lang="en-US" altLang="ko-KR" sz="900" dirty="0"/>
          </a:p>
          <a:p>
            <a:r>
              <a:rPr lang="en-US" altLang="ko-KR" sz="900" dirty="0"/>
              <a:t>(h[: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], c[: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])</a:t>
            </a:r>
          </a:p>
          <a:p>
            <a:endParaRPr lang="en-US" altLang="ko-KR" sz="900" dirty="0"/>
          </a:p>
          <a:p>
            <a:r>
              <a:rPr lang="en-US" altLang="ko-KR" sz="900" dirty="0"/>
              <a:t>Output h, c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5759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04918" y="1007762"/>
            <a:ext cx="11782163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z^t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feature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초점을 맞출 부분을 고려하여 표현한 것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위치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단어를 생성하기 위해 집중할 올바른 장소일 확률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alphati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 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요소인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value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&lt; 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fatt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계산하기 위한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MLP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weight :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중에서 어느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초점을 맞출 것인지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어느 부분이 중요한지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결정하는 값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E4F0AE-F5CF-45EA-AB8E-9A3162A64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86" r="15583" b="-4014"/>
          <a:stretch/>
        </p:blipFill>
        <p:spPr>
          <a:xfrm>
            <a:off x="3932145" y="4015633"/>
            <a:ext cx="3023295" cy="1138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D1E5E7-DA77-401D-BA73-600FF442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362" y="1539195"/>
            <a:ext cx="3333750" cy="781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4FD537-A273-4F6F-9198-4EB168679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28" b="61378"/>
          <a:stretch/>
        </p:blipFill>
        <p:spPr>
          <a:xfrm>
            <a:off x="3939738" y="4927805"/>
            <a:ext cx="2695787" cy="629069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59C13D4-D0CD-46C4-9578-543DF5218C72}"/>
              </a:ext>
            </a:extLst>
          </p:cNvPr>
          <p:cNvCxnSpPr/>
          <p:nvPr/>
        </p:nvCxnSpPr>
        <p:spPr>
          <a:xfrm flipH="1">
            <a:off x="9359845" y="2248718"/>
            <a:ext cx="94188" cy="166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0E6C-45EA-40F6-8620-CCE061069C33}"/>
              </a:ext>
            </a:extLst>
          </p:cNvPr>
          <p:cNvSpPr txBox="1"/>
          <p:nvPr/>
        </p:nvSpPr>
        <p:spPr>
          <a:xfrm>
            <a:off x="9210714" y="4088250"/>
            <a:ext cx="174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∑ ∏ </a:t>
            </a:r>
            <a:r>
              <a:rPr lang="en-US" altLang="ko-KR" dirty="0" err="1"/>
              <a:t>ai,alphai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222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3498</TotalTime>
  <Words>2241</Words>
  <Application>Microsoft Office PowerPoint</Application>
  <PresentationFormat>와이드스크린</PresentationFormat>
  <Paragraphs>341</Paragraphs>
  <Slides>18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Apple SD Gothic Neo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kjy</dc:creator>
  <cp:lastModifiedBy>김 예진</cp:lastModifiedBy>
  <cp:revision>190</cp:revision>
  <dcterms:created xsi:type="dcterms:W3CDTF">2021-07-08T00:22:35Z</dcterms:created>
  <dcterms:modified xsi:type="dcterms:W3CDTF">2021-08-04T14:41:47Z</dcterms:modified>
</cp:coreProperties>
</file>